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4"/>
  </p:sldMasterIdLst>
  <p:notesMasterIdLst>
    <p:notesMasterId r:id="rId31"/>
  </p:notesMasterIdLst>
  <p:handoutMasterIdLst>
    <p:handoutMasterId r:id="rId32"/>
  </p:handoutMasterIdLst>
  <p:sldIdLst>
    <p:sldId id="287" r:id="rId5"/>
    <p:sldId id="256" r:id="rId6"/>
    <p:sldId id="262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82927" autoAdjust="0"/>
  </p:normalViewPr>
  <p:slideViewPr>
    <p:cSldViewPr snapToGrid="0" showGuides="1">
      <p:cViewPr>
        <p:scale>
          <a:sx n="50" d="100"/>
          <a:sy n="50" d="100"/>
        </p:scale>
        <p:origin x="-1244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280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C0FAC7-FD60-4D03-91CB-19D8F0D39236}" type="datetime1">
              <a:rPr lang="ru-RU" smtClean="0"/>
              <a:pPr algn="r" rtl="0"/>
              <a:t>05.06.2023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7C02774-98EC-4746-835A-99D884D4EB89}" type="datetime1">
              <a:rPr lang="ru-RU" smtClean="0"/>
              <a:pPr/>
              <a:t>05.06.2023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 dirty="0"/>
              <a:t>Образец текста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 dirty="0"/>
              <a:t>На эту игровую доску можно добавить собственные категории и значения баллов. Введите вопросы и ответы в предоставленные слайды.</a:t>
            </a:r>
          </a:p>
          <a:p>
            <a:pPr rtl="0"/>
            <a:endParaRPr lang="en-US" dirty="0" smtClean="0"/>
          </a:p>
          <a:p>
            <a:pPr rtl="0"/>
            <a:r>
              <a:rPr lang="ru" dirty="0"/>
              <a:t>В режиме показа слайдов выберите подчеркнутый текст, чтобы перейти к этому вопросу, а затем выберите треугольник справа, чтобы показать ответ. Используйте треугольник слева, чтобы вернуться к этому слайду игровой доски.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0197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217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843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656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726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92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629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8802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5265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980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45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 dirty="0"/>
              <a:t>Введите вопросы и ответы вместо замещающего текста. Для справки в нижней части можно добавить категорию и баллы.</a:t>
            </a:r>
          </a:p>
          <a:p>
            <a:pPr rtl="0"/>
            <a:endParaRPr lang="en-US" dirty="0"/>
          </a:p>
          <a:p>
            <a:pPr rtl="0"/>
            <a:r>
              <a:rPr lang="ru-RU" dirty="0" smtClean="0"/>
              <a:t>В режиме показа слайдов щелкните треугольник справа</a:t>
            </a:r>
            <a:r>
              <a:rPr lang="ru" dirty="0" smtClean="0"/>
              <a:t>, </a:t>
            </a:r>
            <a:r>
              <a:rPr lang="ru" dirty="0"/>
              <a:t>чтобы показать ответ. Используйте треугольник слева, чтобы вернуться к слайду игровой доски. </a:t>
            </a:r>
          </a:p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90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4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69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5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383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66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8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72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73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гровая до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Категория 1</a:t>
            </a:r>
            <a:endParaRPr lang="en-US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Категория 2</a:t>
            </a:r>
            <a:endParaRPr lang="en-US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Категория 3</a:t>
            </a:r>
            <a:endParaRPr lang="en-US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Категория 4</a:t>
            </a:r>
            <a:endParaRPr lang="en-US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chemeClr val="bg2">
                    <a:lumMod val="50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Категория 5</a:t>
            </a:r>
            <a:endParaRPr lang="en-US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баллы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0760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 rtlCol="0">
            <a:normAutofit/>
          </a:bodyPr>
          <a:lstStyle>
            <a:lvl1pPr algn="l" rtl="0">
              <a:defRPr sz="5400" baseline="0"/>
            </a:lvl1pPr>
          </a:lstStyle>
          <a:p>
            <a:pPr rtl="0"/>
            <a:r>
              <a:rPr lang="ru"/>
              <a:t>Слайд-разделитель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712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ПРОСЫ И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"/>
          <p:cNvSpPr txBox="1"/>
          <p:nvPr userDrawn="1"/>
        </p:nvSpPr>
        <p:spPr>
          <a:xfrm>
            <a:off x="-311286" y="-74768"/>
            <a:ext cx="3171219" cy="30179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rtl="0"/>
            <a:r>
              <a:rPr lang="ru" sz="36000">
                <a:solidFill>
                  <a:schemeClr val="bg2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15" name="О"/>
          <p:cNvSpPr txBox="1"/>
          <p:nvPr userDrawn="1"/>
        </p:nvSpPr>
        <p:spPr>
          <a:xfrm>
            <a:off x="-252919" y="2729132"/>
            <a:ext cx="3112852" cy="30221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rtl="0"/>
            <a:r>
              <a:rPr lang="ru" sz="36000">
                <a:solidFill>
                  <a:schemeClr val="bg2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2754489" y="1112051"/>
            <a:ext cx="7972719" cy="17275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3200" baseline="0"/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/>
              <a:t>Добавьте вопрос здесь. </a:t>
            </a:r>
            <a:endParaRPr lang="en-US" dirty="0"/>
          </a:p>
        </p:txBody>
      </p:sp>
      <p:sp>
        <p:nvSpPr>
          <p:cNvPr id="9" name="Ответ"/>
          <p:cNvSpPr>
            <a:spLocks noGrp="1"/>
          </p:cNvSpPr>
          <p:nvPr>
            <p:ph type="body" sz="quarter" idx="14" hasCustomPrompt="1"/>
          </p:nvPr>
        </p:nvSpPr>
        <p:spPr>
          <a:xfrm>
            <a:off x="2754489" y="3929975"/>
            <a:ext cx="7972719" cy="164361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3200" baseline="0"/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 dirty="0"/>
              <a:t>Добавьте ответ здесь. Используйте стрелку вправо в нижней части окна, чтобы отобразить ответ в режиме показа слайдов.</a:t>
            </a:r>
            <a:endParaRPr lang="en-US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" name="Баллы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1897666" cy="781394"/>
          </a:xfrm>
        </p:spPr>
        <p:txBody>
          <a:bodyPr rtlCol="0" anchor="ctr">
            <a:noAutofit/>
          </a:bodyPr>
          <a:lstStyle>
            <a:lvl1pPr marL="0" indent="0" algn="r" rtl="0">
              <a:spcBef>
                <a:spcPts val="0"/>
              </a:spcBef>
              <a:buNone/>
              <a:defRPr sz="4800" baseline="0">
                <a:solidFill>
                  <a:schemeClr val="tx1">
                    <a:alpha val="50000"/>
                  </a:schemeClr>
                </a:solidFill>
              </a:defRPr>
            </a:lvl1pPr>
            <a:lvl2pPr marL="0" indent="0" algn="l" rtl="0">
              <a:spcBef>
                <a:spcPts val="0"/>
              </a:spcBef>
              <a:buNone/>
              <a:defRPr sz="3200"/>
            </a:lvl2pPr>
            <a:lvl3pPr marL="0" indent="0" algn="l" rtl="0">
              <a:spcBef>
                <a:spcPts val="0"/>
              </a:spcBef>
              <a:buNone/>
              <a:defRPr sz="3200"/>
            </a:lvl3pPr>
            <a:lvl4pPr marL="0" indent="0" algn="l" rtl="0">
              <a:spcBef>
                <a:spcPts val="0"/>
              </a:spcBef>
              <a:buNone/>
              <a:defRPr sz="3200"/>
            </a:lvl4pPr>
            <a:lvl5pPr marL="0" indent="0" algn="l" rtl="0">
              <a:spcBef>
                <a:spcPts val="0"/>
              </a:spcBef>
              <a:buNone/>
              <a:defRPr sz="3200"/>
            </a:lvl5pPr>
            <a:lvl6pPr marL="0" indent="0" algn="l" rtl="0">
              <a:spcBef>
                <a:spcPts val="0"/>
              </a:spcBef>
              <a:buNone/>
              <a:defRPr sz="3200"/>
            </a:lvl6pPr>
            <a:lvl7pPr marL="0" indent="0" algn="l" rtl="0">
              <a:spcBef>
                <a:spcPts val="0"/>
              </a:spcBef>
              <a:buNone/>
              <a:defRPr sz="3200"/>
            </a:lvl7pPr>
            <a:lvl8pPr marL="0" indent="0" algn="l" rtl="0">
              <a:spcBef>
                <a:spcPts val="0"/>
              </a:spcBef>
              <a:buNone/>
              <a:defRPr sz="3200"/>
            </a:lvl8pPr>
            <a:lvl9pPr marL="0" indent="0" algn="l" rtl="0">
              <a:spcBef>
                <a:spcPts val="0"/>
              </a:spcBef>
              <a:buNone/>
              <a:defRPr sz="3200"/>
            </a:lvl9pPr>
          </a:lstStyle>
          <a:p>
            <a:pPr lvl="0" rtl="0"/>
            <a:r>
              <a:rPr lang="ru" dirty="0"/>
              <a:t>Баллы</a:t>
            </a:r>
            <a:endParaRPr lang="en-US" dirty="0"/>
          </a:p>
        </p:txBody>
      </p:sp>
      <p:sp>
        <p:nvSpPr>
          <p:cNvPr id="10" name="Вернуться к игровой доске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Категория"/>
          <p:cNvSpPr>
            <a:spLocks noGrp="1"/>
          </p:cNvSpPr>
          <p:nvPr>
            <p:ph type="title" hasCustomPrompt="1"/>
          </p:nvPr>
        </p:nvSpPr>
        <p:spPr bwMode="auto">
          <a:xfrm>
            <a:off x="1133588" y="5900384"/>
            <a:ext cx="7969542" cy="781394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"/>
              <a:t>Добавить категорию здесь для справки</a:t>
            </a:r>
            <a:endParaRPr lang="en-US" dirty="0"/>
          </a:p>
        </p:txBody>
      </p:sp>
      <p:sp>
        <p:nvSpPr>
          <p:cNvPr id="14" name="Активировать раскрытие ответа"/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982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4" presetClass="emph" presetSubtype="0" fill="hold" nodeType="withEffect">
                  <p:stCondLst>
                    <p:cond delay="0"/>
                  </p:stCondLst>
                  <p:childTnLst>
                    <p:animClr clrSpc="hsl" dir="cw">
                      <p:cBhvr override="childStyle">
                        <p:cTn dur="250" fill="hold"/>
                        <p:tgtEl>
                          <p:spTgt spid="8"/>
                        </p:tgtEl>
                        <p:attrNameLst>
                          <p:attrName>style.color</p:attrName>
                        </p:attrNameLst>
                      </p:cBhvr>
                      <p:by>
                        <p:hsl h="0" s="-12549" l="-25098"/>
                      </p:by>
                    </p:animClr>
                    <p:animClr clrSpc="hsl" dir="cw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fillcolor</p:attrName>
                        </p:attrNameLst>
                      </p:cBhvr>
                      <p:by>
                        <p:hsl h="0" s="-12549" l="-25098"/>
                      </p:by>
                    </p:animClr>
                    <p:animClr clrSpc="hsl" dir="cw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stroke.color</p:attrName>
                        </p:attrNameLst>
                      </p:cBhvr>
                      <p:by>
                        <p:hsl h="0" s="-12549" l="-25098"/>
                      </p:by>
                    </p:animClr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0"/>
            <a:fld id="{ABF3E9BF-5AA5-4A9E-8295-C48E168349C5}" type="datetime1">
              <a:rPr lang="ru-RU" smtClean="0"/>
              <a:pPr rtl="0"/>
              <a:t>05.06.2023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‹#›</a:t>
            </a:r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3.xml"/><Relationship Id="rId18" Type="http://schemas.openxmlformats.org/officeDocument/2006/relationships/slide" Target="slide26.xml"/><Relationship Id="rId3" Type="http://schemas.openxmlformats.org/officeDocument/2006/relationships/slide" Target="slide10.xml"/><Relationship Id="rId21" Type="http://schemas.openxmlformats.org/officeDocument/2006/relationships/slide" Target="slide18.xml"/><Relationship Id="rId7" Type="http://schemas.openxmlformats.org/officeDocument/2006/relationships/slide" Target="slide16.xml"/><Relationship Id="rId12" Type="http://schemas.openxmlformats.org/officeDocument/2006/relationships/slide" Target="slide6.xml"/><Relationship Id="rId17" Type="http://schemas.openxmlformats.org/officeDocument/2006/relationships/slide" Target="slide19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22.xml"/><Relationship Id="rId5" Type="http://schemas.openxmlformats.org/officeDocument/2006/relationships/slide" Target="slide24.xml"/><Relationship Id="rId15" Type="http://schemas.openxmlformats.org/officeDocument/2006/relationships/slide" Target="slide5.xml"/><Relationship Id="rId10" Type="http://schemas.openxmlformats.org/officeDocument/2006/relationships/slide" Target="slide14.xml"/><Relationship Id="rId19" Type="http://schemas.openxmlformats.org/officeDocument/2006/relationships/slide" Target="slide4.xml"/><Relationship Id="rId4" Type="http://schemas.openxmlformats.org/officeDocument/2006/relationships/slide" Target="slide17.xml"/><Relationship Id="rId9" Type="http://schemas.openxmlformats.org/officeDocument/2006/relationships/slide" Target="slide7.xml"/><Relationship Id="rId14" Type="http://schemas.openxmlformats.org/officeDocument/2006/relationships/slide" Target="slide20.xml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630767" y="544688"/>
            <a:ext cx="10972800" cy="41035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Лекарственные </a:t>
            </a:r>
            <a:r>
              <a:rPr lang="ru-RU" sz="5400" dirty="0" smtClean="0">
                <a:solidFill>
                  <a:schemeClr val="tx1"/>
                </a:solidFill>
              </a:rPr>
              <a:t>растения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для жизни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учимся распознавать и применять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6589" y="5702300"/>
            <a:ext cx="828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Составитель  </a:t>
            </a:r>
            <a:r>
              <a:rPr lang="ru-RU" dirty="0" smtClean="0"/>
              <a:t>­­– Попович О. П</a:t>
            </a:r>
            <a:r>
              <a:rPr lang="ru-RU" dirty="0" smtClean="0"/>
              <a:t>.  </a:t>
            </a:r>
            <a:r>
              <a:rPr lang="ru-RU" dirty="0" smtClean="0"/>
              <a:t>учитель биологии </a:t>
            </a:r>
            <a:r>
              <a:rPr lang="ru-RU" dirty="0" smtClean="0"/>
              <a:t> </a:t>
            </a:r>
            <a:r>
              <a:rPr lang="ru-RU" dirty="0" smtClean="0"/>
              <a:t>МБОУ «КСОШ №3</a:t>
            </a:r>
            <a:r>
              <a:rPr lang="ru-RU" dirty="0" smtClean="0"/>
              <a:t>» г. Кингисепп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862773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2 на 10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179731" y="3833722"/>
            <a:ext cx="8531132" cy="1643610"/>
          </a:xfrm>
          <a:solidFill>
            <a:schemeClr val="bg2">
              <a:lumMod val="75000"/>
            </a:schemeClr>
          </a:solidFill>
        </p:spPr>
        <p:txBody>
          <a:bodyPr rtlCol="0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1) Помять и приложить к ранке</a:t>
            </a:r>
          </a:p>
          <a:p>
            <a:pPr rtl="0"/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671024" y="5913085"/>
            <a:ext cx="1897666" cy="781394"/>
          </a:xfrm>
        </p:spPr>
        <p:txBody>
          <a:bodyPr rtlCol="0"/>
          <a:lstStyle/>
          <a:p>
            <a:pPr rtl="0"/>
            <a:r>
              <a:rPr lang="ru" dirty="0"/>
              <a:t>10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78400" y="5900384"/>
            <a:ext cx="41247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2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6482" y="1479884"/>
            <a:ext cx="2832434" cy="21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455821"/>
            <a:ext cx="8470232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Листья подорожника ранозаживляющие.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этого их нужно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Помять и приложить к ранке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Измельчить и съесть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Залить горячей водой и выпить, как чай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9621" y="3982453"/>
            <a:ext cx="28033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Подорожник </a:t>
            </a:r>
          </a:p>
          <a:p>
            <a:pPr algn="ctr"/>
            <a:r>
              <a:rPr lang="ru-RU" sz="3200" dirty="0" smtClean="0"/>
              <a:t>большой</a:t>
            </a:r>
          </a:p>
          <a:p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44756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135489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2 на 20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2847681" y="4653875"/>
            <a:ext cx="7972719" cy="1643610"/>
          </a:xfrm>
        </p:spPr>
        <p:txBody>
          <a:bodyPr rtlCol="0"/>
          <a:lstStyle/>
          <a:p>
            <a:pPr rtl="0"/>
            <a:r>
              <a:rPr lang="ru-RU" dirty="0" smtClean="0"/>
              <a:t>О</a:t>
            </a:r>
            <a:r>
              <a:rPr lang="ru" dirty="0" smtClean="0"/>
              <a:t>твет:  2 – Чистотел большой 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794500" y="5900385"/>
            <a:ext cx="1765300" cy="781394"/>
          </a:xfrm>
        </p:spPr>
        <p:txBody>
          <a:bodyPr rtlCol="0"/>
          <a:lstStyle/>
          <a:p>
            <a:pPr rtl="0"/>
            <a:r>
              <a:rPr lang="ru" dirty="0"/>
              <a:t>20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67300" y="5900384"/>
            <a:ext cx="40358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400" y="1155700"/>
            <a:ext cx="11264900" cy="39703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Свежий сок этого растения  имеет оранжевый цвет и помогает при лечении бородавок на коже. При не правильном применении сок может вызвать ожоги. Это растение: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Череда </a:t>
            </a:r>
            <a:r>
              <a:rPr lang="ru-RU" sz="3600" dirty="0" err="1" smtClean="0"/>
              <a:t>трехраздельная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Чистотел большой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Чабрец ползучий  </a:t>
            </a:r>
            <a:endParaRPr lang="ru-RU" sz="36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3924" y="2857500"/>
            <a:ext cx="33178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86567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871221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2 на 30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2442601" y="4709401"/>
            <a:ext cx="7972719" cy="1643610"/>
          </a:xfrm>
        </p:spPr>
        <p:txBody>
          <a:bodyPr rtlCol="0"/>
          <a:lstStyle/>
          <a:p>
            <a:r>
              <a:rPr lang="ru-RU" dirty="0" smtClean="0"/>
              <a:t>О</a:t>
            </a:r>
            <a:r>
              <a:rPr lang="ru" dirty="0" smtClean="0"/>
              <a:t>твет: 1 - </a:t>
            </a:r>
            <a:r>
              <a:rPr lang="ru-RU" dirty="0" smtClean="0"/>
              <a:t>Череда </a:t>
            </a:r>
            <a:r>
              <a:rPr lang="ru-RU" dirty="0" err="1" smtClean="0"/>
              <a:t>трехраздельная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7874000" y="5900385"/>
            <a:ext cx="1244600" cy="781394"/>
          </a:xfrm>
        </p:spPr>
        <p:txBody>
          <a:bodyPr rtlCol="0"/>
          <a:lstStyle/>
          <a:p>
            <a:pPr rtl="0"/>
            <a:r>
              <a:rPr lang="ru" dirty="0"/>
              <a:t>30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156200" y="5900384"/>
            <a:ext cx="39469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000" y="1219200"/>
            <a:ext cx="11353800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Отвар этого растения используют для ванн и купают младенцев. Растет по берегам рек и </a:t>
            </a:r>
            <a:r>
              <a:rPr lang="ru-RU" sz="3200" dirty="0" smtClean="0"/>
              <a:t>во влажных </a:t>
            </a:r>
            <a:r>
              <a:rPr lang="ru-RU" sz="3200" dirty="0" smtClean="0"/>
              <a:t>местах. Его плоды вцепляются в одежду и шерсть животных. Это растение: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Череда </a:t>
            </a:r>
            <a:r>
              <a:rPr lang="ru-RU" sz="3200" dirty="0" err="1" smtClean="0"/>
              <a:t>трехраздельная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Чистотел большой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Чабрец ползучий </a:t>
            </a:r>
            <a:endParaRPr lang="ru-RU" sz="3200" dirty="0"/>
          </a:p>
        </p:txBody>
      </p:sp>
      <p:pic>
        <p:nvPicPr>
          <p:cNvPr id="26626" name="Picture 2" descr="https://about-tea.ru/wp-content/uploads/1/f/6/1f6bb17624f0c98061270bae8d9631c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999" y="2832100"/>
            <a:ext cx="3394075" cy="2262717"/>
          </a:xfrm>
          <a:prstGeom prst="rect">
            <a:avLst/>
          </a:prstGeom>
          <a:noFill/>
        </p:spPr>
      </p:pic>
      <p:sp>
        <p:nvSpPr>
          <p:cNvPr id="11" name="Равнобедренный треугольник 10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8543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757789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2 на 40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3110089" y="4577675"/>
            <a:ext cx="7972719" cy="1643610"/>
          </a:xfrm>
        </p:spPr>
        <p:txBody>
          <a:bodyPr rtlCol="0"/>
          <a:lstStyle/>
          <a:p>
            <a:r>
              <a:rPr lang="ru-RU" dirty="0" smtClean="0"/>
              <a:t>О</a:t>
            </a:r>
            <a:r>
              <a:rPr lang="ru" dirty="0" smtClean="0"/>
              <a:t>твет:  2- </a:t>
            </a:r>
            <a:r>
              <a:rPr lang="ru-RU" dirty="0" smtClean="0"/>
              <a:t>Шалфей дубравный</a:t>
            </a:r>
          </a:p>
          <a:p>
            <a:pPr rtl="0"/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769100" y="5900385"/>
            <a:ext cx="1968500" cy="781394"/>
          </a:xfrm>
        </p:spPr>
        <p:txBody>
          <a:bodyPr rtlCol="0"/>
          <a:lstStyle/>
          <a:p>
            <a:pPr rtl="0"/>
            <a:r>
              <a:rPr lang="ru" dirty="0"/>
              <a:t>40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54600" y="5900384"/>
            <a:ext cx="40485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100" y="1168400"/>
            <a:ext cx="11252200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Содержащееся в растении эфирное масло обладает вяжущими свойствами, снимает воспаление, убивает патогенные бактерии и грибок </a:t>
            </a:r>
            <a:r>
              <a:rPr lang="ru-RU" sz="3200" dirty="0" err="1" smtClean="0"/>
              <a:t>Candida</a:t>
            </a:r>
            <a:r>
              <a:rPr lang="ru-RU" sz="3200" dirty="0" smtClean="0"/>
              <a:t>. Это растение: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Сныть обыкновенная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Шалфей дубравный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/>
              <a:t>Дубравник</a:t>
            </a:r>
            <a:r>
              <a:rPr lang="ru-RU" sz="3200" dirty="0" smtClean="0"/>
              <a:t> лесной</a:t>
            </a:r>
          </a:p>
          <a:p>
            <a:endParaRPr lang="ru-RU" sz="2800" dirty="0"/>
          </a:p>
        </p:txBody>
      </p:sp>
      <p:pic>
        <p:nvPicPr>
          <p:cNvPr id="25602" name="Picture 2" descr="http://oblepiha.com/uploads/posts/2014-11/1415683506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6513" y="2336800"/>
            <a:ext cx="2527719" cy="3136900"/>
          </a:xfrm>
          <a:prstGeom prst="rect">
            <a:avLst/>
          </a:prstGeom>
          <a:noFill/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33028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4489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2 на 50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1" y="3802975"/>
            <a:ext cx="12191999" cy="1643610"/>
          </a:xfrm>
          <a:solidFill>
            <a:schemeClr val="bg2">
              <a:lumMod val="90000"/>
            </a:schemeClr>
          </a:solidFill>
        </p:spPr>
        <p:txBody>
          <a:bodyPr rtlCol="0"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sz="2800" dirty="0" smtClean="0"/>
              <a:t>Покрытосеменные  Двудольные  Сложноцветные     Лопух        Лопух большой                                                                                   </a:t>
            </a:r>
          </a:p>
          <a:p>
            <a:pPr rtl="0"/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858000" y="5900385"/>
            <a:ext cx="1917700" cy="781394"/>
          </a:xfrm>
        </p:spPr>
        <p:txBody>
          <a:bodyPr rtlCol="0"/>
          <a:lstStyle/>
          <a:p>
            <a:pPr rtl="0"/>
            <a:r>
              <a:rPr lang="ru" dirty="0"/>
              <a:t>50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105400" y="5900384"/>
            <a:ext cx="39977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2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" y="4007556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977"/>
                <a:gridCol w="1986844"/>
                <a:gridCol w="2664178"/>
                <a:gridCol w="1858682"/>
                <a:gridCol w="2713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Отдел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Семейство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Род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Вид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2222" y="1230489"/>
            <a:ext cx="8726311" cy="225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5735" y="1546578"/>
            <a:ext cx="817893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Определите систематическое положение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лекарственного растения,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представленного на фотографии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439779"/>
            <a:ext cx="2767263" cy="184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Равнобедренный треугольник 11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66598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"/>
              <a:t>Последующие вопросы категории 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2495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856089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3 на 10 баллов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667500" y="5900385"/>
            <a:ext cx="2108200" cy="781394"/>
          </a:xfrm>
        </p:spPr>
        <p:txBody>
          <a:bodyPr rtlCol="0"/>
          <a:lstStyle/>
          <a:p>
            <a:pPr rtl="0"/>
            <a:r>
              <a:rPr lang="ru" dirty="0"/>
              <a:t>10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53000" y="5900384"/>
            <a:ext cx="41501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3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3718" y="1275109"/>
            <a:ext cx="2736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3718" y="3948544"/>
            <a:ext cx="2734718" cy="17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07818" y="1302327"/>
            <a:ext cx="8229600" cy="40318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человека действие этого растения выражается как успокоительное для нервной и </a:t>
            </a:r>
            <a:r>
              <a:rPr lang="ru-RU" sz="3200" dirty="0" err="1" smtClean="0"/>
              <a:t>сердечно-сосудистой</a:t>
            </a:r>
            <a:r>
              <a:rPr lang="ru-RU" sz="3200" dirty="0" smtClean="0"/>
              <a:t> систем. </a:t>
            </a:r>
          </a:p>
          <a:p>
            <a:r>
              <a:rPr lang="ru-RU" sz="3200" dirty="0" smtClean="0"/>
              <a:t>А для кошек ровно наоборот! </a:t>
            </a:r>
          </a:p>
          <a:p>
            <a:r>
              <a:rPr lang="ru-RU" sz="3200" dirty="0" smtClean="0"/>
              <a:t>Это растение:</a:t>
            </a:r>
          </a:p>
          <a:p>
            <a:r>
              <a:rPr lang="ru-RU" sz="3200" dirty="0" smtClean="0"/>
              <a:t>1 - Ромашка </a:t>
            </a:r>
          </a:p>
          <a:p>
            <a:r>
              <a:rPr lang="ru-RU" sz="3200" dirty="0" smtClean="0"/>
              <a:t>2- Тысячелистник</a:t>
            </a:r>
          </a:p>
          <a:p>
            <a:r>
              <a:rPr lang="ru-RU" sz="3200" dirty="0" smtClean="0"/>
              <a:t>3 - Валерьяна</a:t>
            </a:r>
            <a:endParaRPr lang="ru-RU" sz="32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4239490" y="3929975"/>
            <a:ext cx="6487717" cy="1643610"/>
          </a:xfrm>
        </p:spPr>
        <p:txBody>
          <a:bodyPr rtlCol="0"/>
          <a:lstStyle/>
          <a:p>
            <a:pPr rtl="0"/>
            <a:r>
              <a:rPr lang="ru" dirty="0" smtClean="0"/>
              <a:t>Ответ: 3 - валерьяна</a:t>
            </a:r>
            <a:endParaRPr lang="en-US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22295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923823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3 на 20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7603580" y="4040812"/>
            <a:ext cx="4588420" cy="1643610"/>
          </a:xfrm>
        </p:spPr>
        <p:txBody>
          <a:bodyPr rtlCol="0"/>
          <a:lstStyle/>
          <a:p>
            <a:r>
              <a:rPr lang="ru-RU" dirty="0" smtClean="0"/>
              <a:t>О</a:t>
            </a:r>
            <a:r>
              <a:rPr lang="ru" dirty="0" smtClean="0"/>
              <a:t>твет: 2 – Пустырник 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731000" y="5900385"/>
            <a:ext cx="2057400" cy="781394"/>
          </a:xfrm>
        </p:spPr>
        <p:txBody>
          <a:bodyPr rtlCol="0"/>
          <a:lstStyle/>
          <a:p>
            <a:pPr rtl="0"/>
            <a:r>
              <a:rPr lang="ru" dirty="0"/>
              <a:t>20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65700" y="5900384"/>
            <a:ext cx="41374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091" y="1233055"/>
            <a:ext cx="11914909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 нервном напряжении очень полезно принимать настойку из этого растения. </a:t>
            </a:r>
            <a:r>
              <a:rPr lang="ru-RU" sz="3200" dirty="0" smtClean="0"/>
              <a:t>Произрастает по склонам </a:t>
            </a:r>
            <a:r>
              <a:rPr lang="ru-RU" sz="3200" dirty="0" smtClean="0"/>
              <a:t>о</a:t>
            </a:r>
            <a:r>
              <a:rPr lang="ru-RU" sz="3200" dirty="0" smtClean="0"/>
              <a:t>врагов, в степи, на пустырях как рудеральное </a:t>
            </a:r>
            <a:r>
              <a:rPr lang="ru-RU" sz="3200" dirty="0" smtClean="0"/>
              <a:t>т. е. бурьян.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 </a:t>
            </a:r>
            <a:r>
              <a:rPr lang="ru-RU" sz="3200" dirty="0" smtClean="0"/>
              <a:t>Растение называется: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Бессмертник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Пустырник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Одуванчик </a:t>
            </a:r>
          </a:p>
          <a:p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17410" name="Picture 2" descr="https://vselekari.com/wp-content/uploads/2015/11/201603_motherwort.jpg"/>
          <p:cNvPicPr>
            <a:picLocks noChangeAspect="1" noChangeArrowheads="1"/>
          </p:cNvPicPr>
          <p:nvPr/>
        </p:nvPicPr>
        <p:blipFill>
          <a:blip r:embed="rId3"/>
          <a:srcRect l="9727" t="5791" b="14286"/>
          <a:stretch>
            <a:fillRect/>
          </a:stretch>
        </p:blipFill>
        <p:spPr bwMode="auto">
          <a:xfrm>
            <a:off x="7143172" y="2535346"/>
            <a:ext cx="4017819" cy="2372626"/>
          </a:xfrm>
          <a:prstGeom prst="rect">
            <a:avLst/>
          </a:prstGeom>
          <a:noFill/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39671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048000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3 на 30 баллов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705600" y="5900385"/>
            <a:ext cx="2082800" cy="781394"/>
          </a:xfrm>
        </p:spPr>
        <p:txBody>
          <a:bodyPr rtlCol="0"/>
          <a:lstStyle/>
          <a:p>
            <a:pPr rtl="0"/>
            <a:r>
              <a:rPr lang="ru" dirty="0"/>
              <a:t>30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6500" y="5900384"/>
            <a:ext cx="40866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337" y="1149927"/>
            <a:ext cx="11965663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 плодов растения готовят второй по популярности препарат</a:t>
            </a:r>
          </a:p>
          <a:p>
            <a:r>
              <a:rPr lang="ru-RU" sz="2800" dirty="0" smtClean="0"/>
              <a:t> для лечения сердечных и нервных расстройств.</a:t>
            </a:r>
          </a:p>
          <a:p>
            <a:r>
              <a:rPr lang="ru-RU" sz="2800" dirty="0" smtClean="0"/>
              <a:t>В быту плоды называют ягодами, но собирают их на деревьях.</a:t>
            </a:r>
          </a:p>
          <a:p>
            <a:r>
              <a:rPr lang="ru-RU" sz="2800" dirty="0" smtClean="0"/>
              <a:t>Плоды похожи на маленькие яблочки.</a:t>
            </a:r>
          </a:p>
          <a:p>
            <a:r>
              <a:rPr lang="ru-RU" sz="2800" dirty="0" smtClean="0"/>
              <a:t>Это растение:</a:t>
            </a:r>
          </a:p>
          <a:p>
            <a:r>
              <a:rPr lang="ru-RU" sz="2800" dirty="0" smtClean="0"/>
              <a:t>1 – шиповник</a:t>
            </a:r>
          </a:p>
          <a:p>
            <a:r>
              <a:rPr lang="ru-RU" sz="2800" dirty="0" smtClean="0"/>
              <a:t>2 – рябина </a:t>
            </a:r>
          </a:p>
          <a:p>
            <a:r>
              <a:rPr lang="ru-RU" sz="2800" dirty="0" smtClean="0"/>
              <a:t>3 – боярышник</a:t>
            </a:r>
            <a:endParaRPr lang="ru-RU" sz="2000" dirty="0"/>
          </a:p>
        </p:txBody>
      </p:sp>
      <p:pic>
        <p:nvPicPr>
          <p:cNvPr id="15362" name="Picture 2" descr="https://parfum-asmodeus.ru/wp-content/uploads/1/0/1/1018df858cbb3b3673b24bc58100809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741" y="2516863"/>
            <a:ext cx="3076129" cy="2057931"/>
          </a:xfrm>
          <a:prstGeom prst="rect">
            <a:avLst/>
          </a:prstGeom>
          <a:noFill/>
        </p:spPr>
      </p:pic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3759423" y="3522568"/>
            <a:ext cx="7972719" cy="1643610"/>
          </a:xfrm>
        </p:spPr>
        <p:txBody>
          <a:bodyPr rtlCol="0"/>
          <a:lstStyle/>
          <a:p>
            <a:pPr rtl="0"/>
            <a:r>
              <a:rPr lang="ru" dirty="0" smtClean="0"/>
              <a:t>Ответ: 3 - боярышник</a:t>
            </a:r>
            <a:endParaRPr lang="en-US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03865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844800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3 на 40 баллов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692900" y="5900385"/>
            <a:ext cx="2006600" cy="781394"/>
          </a:xfrm>
        </p:spPr>
        <p:txBody>
          <a:bodyPr rtlCol="0"/>
          <a:lstStyle/>
          <a:p>
            <a:pPr rtl="0"/>
            <a:r>
              <a:rPr lang="ru" dirty="0"/>
              <a:t>40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40300" y="5900384"/>
            <a:ext cx="41628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31900"/>
            <a:ext cx="11493500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 этом растении сочиняют стихи и песни, изображают на картинах. Это растение используют в медицине, как сердечное средство, но оно является ядовитым и может быть опасным</a:t>
            </a:r>
            <a:r>
              <a:rPr lang="ru-RU" dirty="0" smtClean="0"/>
              <a:t>. </a:t>
            </a:r>
            <a:r>
              <a:rPr lang="ru-RU" sz="3200" dirty="0" smtClean="0"/>
              <a:t>Самые ядовитые у растения – это ягоды.  Это растение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Волчьи ягоды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Ягоды жимолости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Ягоды ландыша </a:t>
            </a:r>
            <a:endParaRPr lang="ru-RU" sz="32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3911599" y="4183975"/>
            <a:ext cx="7056909" cy="1643610"/>
          </a:xfrm>
          <a:solidFill>
            <a:schemeClr val="bg2"/>
          </a:solidFill>
        </p:spPr>
        <p:txBody>
          <a:bodyPr rtlCol="0"/>
          <a:lstStyle/>
          <a:p>
            <a:r>
              <a:rPr lang="ru-RU" dirty="0" smtClean="0"/>
              <a:t>О</a:t>
            </a:r>
            <a:r>
              <a:rPr lang="ru" dirty="0" smtClean="0"/>
              <a:t>твет:  3 - </a:t>
            </a:r>
            <a:r>
              <a:rPr lang="ru-RU" dirty="0" smtClean="0"/>
              <a:t>Ягоды </a:t>
            </a:r>
            <a:r>
              <a:rPr lang="ru-RU" dirty="0" smtClean="0"/>
              <a:t>ландыша  </a:t>
            </a:r>
            <a:endParaRPr lang="ru-RU" dirty="0" smtClean="0"/>
          </a:p>
          <a:p>
            <a:pPr rtl="0"/>
            <a:endParaRPr lang="en-US" dirty="0"/>
          </a:p>
        </p:txBody>
      </p:sp>
      <p:pic>
        <p:nvPicPr>
          <p:cNvPr id="14338" name="Picture 2" descr="https://vsegda-pomnim.com/uploads/posts/2022-04/1651258354_47-vsegda-pomnim-com-p-kakie-yagodi-u-landisha-foto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2850" y="3175000"/>
            <a:ext cx="2273300" cy="227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4085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Текст 117"/>
          <p:cNvSpPr>
            <a:spLocks noGrp="1"/>
          </p:cNvSpPr>
          <p:nvPr>
            <p:ph type="body" sz="quarter" idx="13"/>
          </p:nvPr>
        </p:nvSpPr>
        <p:spPr>
          <a:xfrm>
            <a:off x="0" y="207818"/>
            <a:ext cx="2996703" cy="1192003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rtl="0"/>
            <a:r>
              <a:rPr lang="ru" dirty="0">
                <a:solidFill>
                  <a:schemeClr val="tx1"/>
                </a:solidFill>
              </a:rPr>
              <a:t>Категория </a:t>
            </a:r>
            <a:r>
              <a:rPr lang="ru" dirty="0" smtClean="0">
                <a:solidFill>
                  <a:schemeClr val="tx1"/>
                </a:solidFill>
              </a:rPr>
              <a:t>1</a:t>
            </a:r>
          </a:p>
          <a:p>
            <a:pPr rtl="0"/>
            <a:r>
              <a:rPr lang="ru-RU" dirty="0" smtClean="0">
                <a:solidFill>
                  <a:schemeClr val="tx1"/>
                </a:solidFill>
              </a:rPr>
              <a:t>Лечение воспалений и простуд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8"/>
          </p:nvPr>
        </p:nvSpPr>
        <p:spPr>
          <a:xfrm>
            <a:off x="3310426" y="1505202"/>
            <a:ext cx="2664000" cy="914400"/>
          </a:xfrm>
        </p:spPr>
        <p:txBody>
          <a:bodyPr rtlCol="0"/>
          <a:lstStyle/>
          <a:p>
            <a:pPr rtl="0"/>
            <a:r>
              <a:rPr lang="ru">
                <a:hlinkClick r:id="rId3" action="ppaction://hlinksldjump"/>
              </a:rPr>
              <a:t>10</a:t>
            </a:r>
            <a:endParaRPr lang="en-US" dirty="0"/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23"/>
          </p:nvPr>
        </p:nvSpPr>
        <p:spPr>
          <a:xfrm>
            <a:off x="6288149" y="2533920"/>
            <a:ext cx="2664000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">
                <a:hlinkClick r:id="rId4" action="ppaction://hlinksldjump"/>
              </a:rPr>
              <a:t>20</a:t>
            </a:r>
            <a:endParaRPr lang="en-US" dirty="0"/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28"/>
          </p:nvPr>
        </p:nvSpPr>
        <p:spPr>
          <a:xfrm>
            <a:off x="9243294" y="3562638"/>
            <a:ext cx="2664000" cy="914400"/>
          </a:xfrm>
          <a:solidFill>
            <a:srgbClr val="00B050"/>
          </a:solidFill>
        </p:spPr>
        <p:txBody>
          <a:bodyPr rtlCol="0"/>
          <a:lstStyle/>
          <a:p>
            <a:pPr rtl="0"/>
            <a:r>
              <a:rPr lang="ru">
                <a:hlinkClick r:id="rId5" action="ppaction://hlinksldjump"/>
              </a:rPr>
              <a:t>30</a:t>
            </a:r>
            <a:endParaRPr lang="en-US" dirty="0"/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3"/>
          </p:nvPr>
        </p:nvSpPr>
        <p:spPr>
          <a:xfrm>
            <a:off x="332703" y="5586207"/>
            <a:ext cx="2664000" cy="914400"/>
          </a:xfrm>
          <a:solidFill>
            <a:srgbClr val="FFFF00"/>
          </a:solidFill>
        </p:spPr>
        <p:txBody>
          <a:bodyPr rtlCol="0"/>
          <a:lstStyle/>
          <a:p>
            <a:pPr rtl="0"/>
            <a:r>
              <a:rPr lang="ru">
                <a:hlinkClick r:id="rId6" action="ppaction://hlinksldjump"/>
              </a:rPr>
              <a:t>50</a:t>
            </a:r>
            <a:endParaRPr lang="en-US" dirty="0"/>
          </a:p>
        </p:txBody>
      </p:sp>
      <p:sp>
        <p:nvSpPr>
          <p:cNvPr id="119" name="Текст 118"/>
          <p:cNvSpPr>
            <a:spLocks noGrp="1"/>
          </p:cNvSpPr>
          <p:nvPr>
            <p:ph type="body" sz="quarter" idx="14"/>
          </p:nvPr>
        </p:nvSpPr>
        <p:spPr>
          <a:xfrm>
            <a:off x="3172691" y="207818"/>
            <a:ext cx="2809261" cy="1193575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rtl="0"/>
            <a:r>
              <a:rPr lang="ru" dirty="0">
                <a:solidFill>
                  <a:schemeClr val="tx1"/>
                </a:solidFill>
              </a:rPr>
              <a:t>Категория </a:t>
            </a:r>
            <a:r>
              <a:rPr lang="ru" dirty="0" smtClean="0">
                <a:solidFill>
                  <a:schemeClr val="tx1"/>
                </a:solidFill>
              </a:rPr>
              <a:t>2</a:t>
            </a:r>
          </a:p>
          <a:p>
            <a:pPr rtl="0"/>
            <a:r>
              <a:rPr lang="ru" dirty="0" smtClean="0">
                <a:solidFill>
                  <a:schemeClr val="tx1"/>
                </a:solidFill>
              </a:rPr>
              <a:t>Лечение </a:t>
            </a:r>
          </a:p>
          <a:p>
            <a:pPr rtl="0"/>
            <a:r>
              <a:rPr lang="ru" dirty="0" smtClean="0">
                <a:solidFill>
                  <a:schemeClr val="tx1"/>
                </a:solidFill>
              </a:rPr>
              <a:t>кожи и ран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19"/>
          </p:nvPr>
        </p:nvSpPr>
        <p:spPr>
          <a:xfrm>
            <a:off x="6288149" y="1516491"/>
            <a:ext cx="2664000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">
                <a:hlinkClick r:id="rId7" action="ppaction://hlinksldjump"/>
              </a:rPr>
              <a:t>10</a:t>
            </a:r>
            <a:endParaRPr lang="en-US" dirty="0"/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4"/>
          </p:nvPr>
        </p:nvSpPr>
        <p:spPr>
          <a:xfrm>
            <a:off x="9243294" y="2545209"/>
            <a:ext cx="2664000" cy="914400"/>
          </a:xfrm>
          <a:solidFill>
            <a:srgbClr val="00B050"/>
          </a:solidFill>
        </p:spPr>
        <p:txBody>
          <a:bodyPr rtlCol="0"/>
          <a:lstStyle/>
          <a:p>
            <a:pPr rtl="0"/>
            <a:r>
              <a:rPr lang="ru">
                <a:hlinkClick r:id="rId8" action="ppaction://hlinksldjump"/>
              </a:rPr>
              <a:t>20</a:t>
            </a:r>
            <a:endParaRPr lang="en-US" dirty="0"/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29"/>
          </p:nvPr>
        </p:nvSpPr>
        <p:spPr>
          <a:xfrm>
            <a:off x="332703" y="4568778"/>
            <a:ext cx="2664000" cy="914400"/>
          </a:xfrm>
          <a:solidFill>
            <a:srgbClr val="FFFF00"/>
          </a:solidFill>
        </p:spPr>
        <p:txBody>
          <a:bodyPr rtlCol="0"/>
          <a:lstStyle/>
          <a:p>
            <a:pPr rtl="0"/>
            <a:r>
              <a:rPr lang="ru">
                <a:hlinkClick r:id="rId9" action="ppaction://hlinksldjump"/>
              </a:rPr>
              <a:t>40</a:t>
            </a:r>
            <a:endParaRPr lang="en-US" dirty="0"/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4"/>
          </p:nvPr>
        </p:nvSpPr>
        <p:spPr>
          <a:xfrm>
            <a:off x="3310426" y="5574918"/>
            <a:ext cx="2664000" cy="914400"/>
          </a:xfrm>
        </p:spPr>
        <p:txBody>
          <a:bodyPr rtlCol="0"/>
          <a:lstStyle/>
          <a:p>
            <a:pPr rtl="0"/>
            <a:r>
              <a:rPr lang="ru">
                <a:hlinkClick r:id="rId10" action="ppaction://hlinksldjump"/>
              </a:rPr>
              <a:t>50</a:t>
            </a:r>
            <a:endParaRPr lang="en-US" dirty="0"/>
          </a:p>
        </p:txBody>
      </p:sp>
      <p:sp>
        <p:nvSpPr>
          <p:cNvPr id="120" name="Текст 119"/>
          <p:cNvSpPr>
            <a:spLocks noGrp="1"/>
          </p:cNvSpPr>
          <p:nvPr>
            <p:ph type="body" sz="quarter" idx="15"/>
          </p:nvPr>
        </p:nvSpPr>
        <p:spPr>
          <a:xfrm>
            <a:off x="6040582" y="207818"/>
            <a:ext cx="3144981" cy="1193575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rtl="0"/>
            <a:r>
              <a:rPr lang="ru" dirty="0">
                <a:solidFill>
                  <a:schemeClr val="tx1"/>
                </a:solidFill>
              </a:rPr>
              <a:t>Категория </a:t>
            </a:r>
            <a:r>
              <a:rPr lang="ru" dirty="0" smtClean="0">
                <a:solidFill>
                  <a:schemeClr val="tx1"/>
                </a:solidFill>
              </a:rPr>
              <a:t>3</a:t>
            </a:r>
          </a:p>
          <a:p>
            <a:pPr rtl="0"/>
            <a:r>
              <a:rPr lang="ru" dirty="0" smtClean="0">
                <a:solidFill>
                  <a:schemeClr val="tx1"/>
                </a:solidFill>
              </a:rPr>
              <a:t>Успокоительные для сердца и нервов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0"/>
          </p:nvPr>
        </p:nvSpPr>
        <p:spPr>
          <a:xfrm>
            <a:off x="9243294" y="1527780"/>
            <a:ext cx="2664000" cy="914400"/>
          </a:xfrm>
          <a:solidFill>
            <a:srgbClr val="00B050"/>
          </a:solidFill>
        </p:spPr>
        <p:txBody>
          <a:bodyPr rtlCol="0"/>
          <a:lstStyle/>
          <a:p>
            <a:pPr rtl="0"/>
            <a:r>
              <a:rPr lang="ru">
                <a:hlinkClick r:id="rId11" action="ppaction://hlinksldjump"/>
              </a:rPr>
              <a:t>10</a:t>
            </a:r>
            <a:endParaRPr lang="en-US" dirty="0"/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5"/>
          </p:nvPr>
        </p:nvSpPr>
        <p:spPr>
          <a:xfrm>
            <a:off x="332703" y="3551349"/>
            <a:ext cx="2664000" cy="914400"/>
          </a:xfrm>
          <a:solidFill>
            <a:srgbClr val="FFFF00"/>
          </a:solidFill>
        </p:spPr>
        <p:txBody>
          <a:bodyPr rtlCol="0"/>
          <a:lstStyle/>
          <a:p>
            <a:pPr rtl="0"/>
            <a:r>
              <a:rPr lang="ru">
                <a:hlinkClick r:id="rId12" action="ppaction://hlinksldjump"/>
              </a:rPr>
              <a:t>30</a:t>
            </a:r>
            <a:endParaRPr lang="en-US" dirty="0"/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0"/>
          </p:nvPr>
        </p:nvSpPr>
        <p:spPr>
          <a:xfrm>
            <a:off x="3310426" y="4557489"/>
            <a:ext cx="2664000" cy="914400"/>
          </a:xfrm>
        </p:spPr>
        <p:txBody>
          <a:bodyPr rtlCol="0"/>
          <a:lstStyle/>
          <a:p>
            <a:pPr rtl="0"/>
            <a:r>
              <a:rPr lang="ru">
                <a:hlinkClick r:id="rId13" action="ppaction://hlinksldjump"/>
              </a:rPr>
              <a:t>40</a:t>
            </a:r>
            <a:endParaRPr lang="en-US" dirty="0"/>
          </a:p>
        </p:txBody>
      </p:sp>
      <p:sp>
        <p:nvSpPr>
          <p:cNvPr id="150" name="Текст 149"/>
          <p:cNvSpPr>
            <a:spLocks noGrp="1"/>
          </p:cNvSpPr>
          <p:nvPr>
            <p:ph type="body" sz="quarter" idx="35"/>
          </p:nvPr>
        </p:nvSpPr>
        <p:spPr>
          <a:xfrm>
            <a:off x="6288149" y="5586207"/>
            <a:ext cx="2664000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">
                <a:hlinkClick r:id="rId14" action="ppaction://hlinksldjump"/>
              </a:rPr>
              <a:t>50</a:t>
            </a:r>
            <a:endParaRPr lang="en-US" dirty="0"/>
          </a:p>
        </p:txBody>
      </p:sp>
      <p:sp>
        <p:nvSpPr>
          <p:cNvPr id="126" name="Текст 125"/>
          <p:cNvSpPr>
            <a:spLocks noGrp="1"/>
          </p:cNvSpPr>
          <p:nvPr>
            <p:ph type="body" sz="quarter" idx="16"/>
          </p:nvPr>
        </p:nvSpPr>
        <p:spPr>
          <a:xfrm>
            <a:off x="9288449" y="221673"/>
            <a:ext cx="2664000" cy="1202299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rtl="0"/>
            <a:r>
              <a:rPr lang="ru" dirty="0">
                <a:solidFill>
                  <a:schemeClr val="tx1"/>
                </a:solidFill>
              </a:rPr>
              <a:t>Категория </a:t>
            </a:r>
            <a:r>
              <a:rPr lang="ru" dirty="0" smtClean="0">
                <a:solidFill>
                  <a:schemeClr val="tx1"/>
                </a:solidFill>
              </a:rPr>
              <a:t>4</a:t>
            </a:r>
          </a:p>
          <a:p>
            <a:pPr rtl="0"/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" dirty="0" smtClean="0">
                <a:solidFill>
                  <a:schemeClr val="tx1"/>
                </a:solidFill>
              </a:rPr>
              <a:t>итаминные травы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1"/>
          </p:nvPr>
        </p:nvSpPr>
        <p:spPr>
          <a:xfrm>
            <a:off x="332703" y="2533920"/>
            <a:ext cx="2664000" cy="914400"/>
          </a:xfrm>
          <a:solidFill>
            <a:srgbClr val="FFFF00"/>
          </a:solidFill>
        </p:spPr>
        <p:txBody>
          <a:bodyPr rtlCol="0"/>
          <a:lstStyle/>
          <a:p>
            <a:pPr rtl="0"/>
            <a:r>
              <a:rPr lang="ru">
                <a:hlinkClick r:id="rId15" action="ppaction://hlinksldjump"/>
              </a:rPr>
              <a:t>20</a:t>
            </a:r>
            <a:endParaRPr lang="en-US" dirty="0"/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6"/>
          </p:nvPr>
        </p:nvSpPr>
        <p:spPr>
          <a:xfrm>
            <a:off x="3310426" y="3540060"/>
            <a:ext cx="2664000" cy="914400"/>
          </a:xfrm>
        </p:spPr>
        <p:txBody>
          <a:bodyPr rtlCol="0"/>
          <a:lstStyle/>
          <a:p>
            <a:pPr rtl="0"/>
            <a:r>
              <a:rPr lang="ru">
                <a:hlinkClick r:id="rId16" action="ppaction://hlinksldjump"/>
              </a:rPr>
              <a:t>30</a:t>
            </a:r>
            <a:endParaRPr lang="en-US" dirty="0"/>
          </a:p>
        </p:txBody>
      </p:sp>
      <p:sp>
        <p:nvSpPr>
          <p:cNvPr id="145" name="Текст 144"/>
          <p:cNvSpPr>
            <a:spLocks noGrp="1"/>
          </p:cNvSpPr>
          <p:nvPr>
            <p:ph type="body" sz="quarter" idx="31"/>
          </p:nvPr>
        </p:nvSpPr>
        <p:spPr>
          <a:xfrm>
            <a:off x="6288149" y="4568778"/>
            <a:ext cx="2664000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">
                <a:hlinkClick r:id="rId17" action="ppaction://hlinksldjump"/>
              </a:rPr>
              <a:t>40</a:t>
            </a:r>
            <a:endParaRPr lang="en-US" dirty="0"/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36"/>
          </p:nvPr>
        </p:nvSpPr>
        <p:spPr>
          <a:xfrm>
            <a:off x="9243294" y="5597496"/>
            <a:ext cx="2664000" cy="914400"/>
          </a:xfrm>
          <a:solidFill>
            <a:srgbClr val="00B050"/>
          </a:solidFill>
        </p:spPr>
        <p:txBody>
          <a:bodyPr rtlCol="0"/>
          <a:lstStyle/>
          <a:p>
            <a:pPr rtl="0"/>
            <a:r>
              <a:rPr lang="ru">
                <a:hlinkClick r:id="rId18" action="ppaction://hlinksldjump"/>
              </a:rPr>
              <a:t>50</a:t>
            </a:r>
            <a:endParaRPr lang="en-US" dirty="0"/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7"/>
          </p:nvPr>
        </p:nvSpPr>
        <p:spPr>
          <a:xfrm>
            <a:off x="332703" y="1516491"/>
            <a:ext cx="2664000" cy="9144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 rtlCol="0"/>
          <a:lstStyle/>
          <a:p>
            <a:pPr rtl="0"/>
            <a:r>
              <a:rPr lang="ru" dirty="0">
                <a:solidFill>
                  <a:srgbClr val="7030A0"/>
                </a:solidFill>
                <a:hlinkClick r:id="rId19" action="ppaction://hlinksldjump"/>
              </a:rPr>
              <a:t>10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2"/>
          </p:nvPr>
        </p:nvSpPr>
        <p:spPr>
          <a:xfrm>
            <a:off x="3310426" y="2522631"/>
            <a:ext cx="2664000" cy="914400"/>
          </a:xfrm>
        </p:spPr>
        <p:txBody>
          <a:bodyPr rtlCol="0"/>
          <a:lstStyle/>
          <a:p>
            <a:pPr rtl="0"/>
            <a:r>
              <a:rPr lang="ru">
                <a:hlinkClick r:id="rId20" action="ppaction://hlinksldjump"/>
              </a:rPr>
              <a:t>20</a:t>
            </a:r>
            <a:endParaRPr lang="en-US" dirty="0"/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27"/>
          </p:nvPr>
        </p:nvSpPr>
        <p:spPr>
          <a:xfrm>
            <a:off x="6288149" y="3551349"/>
            <a:ext cx="2664000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">
                <a:hlinkClick r:id="rId21" action="ppaction://hlinksldjump"/>
              </a:rPr>
              <a:t>30</a:t>
            </a:r>
            <a:endParaRPr lang="en-US" dirty="0"/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2"/>
          </p:nvPr>
        </p:nvSpPr>
        <p:spPr>
          <a:xfrm>
            <a:off x="9243294" y="4580067"/>
            <a:ext cx="2664000" cy="914400"/>
          </a:xfrm>
          <a:solidFill>
            <a:srgbClr val="00B050"/>
          </a:solidFill>
        </p:spPr>
        <p:txBody>
          <a:bodyPr rtlCol="0"/>
          <a:lstStyle/>
          <a:p>
            <a:pPr rtl="0"/>
            <a:r>
              <a:rPr lang="ru">
                <a:hlinkClick r:id="rId22" action="ppaction://hlinksldjump"/>
              </a:rPr>
              <a:t>40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09333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3 на 50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0" y="3929975"/>
            <a:ext cx="12191999" cy="1643610"/>
          </a:xfrm>
          <a:solidFill>
            <a:schemeClr val="bg2">
              <a:lumMod val="90000"/>
            </a:schemeClr>
          </a:solidFill>
        </p:spPr>
        <p:txBody>
          <a:bodyPr rtlCol="0"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sz="2800" dirty="0" smtClean="0"/>
              <a:t>Покрытосеменные  Однодольные       Лилейные       Ландыш    Ландыш </a:t>
            </a:r>
            <a:r>
              <a:rPr lang="ru-RU" sz="2800" dirty="0" err="1" smtClean="0"/>
              <a:t>лекарст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756400" y="5900385"/>
            <a:ext cx="2032000" cy="781394"/>
          </a:xfrm>
        </p:spPr>
        <p:txBody>
          <a:bodyPr rtlCol="0"/>
          <a:lstStyle/>
          <a:p>
            <a:pPr rtl="0"/>
            <a:r>
              <a:rPr lang="ru" dirty="0"/>
              <a:t>50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80000" y="5900384"/>
            <a:ext cx="40231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3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" y="4007556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977"/>
                <a:gridCol w="2276789"/>
                <a:gridCol w="2374233"/>
                <a:gridCol w="1858682"/>
                <a:gridCol w="2713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Отдел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Семейство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Род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Вид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2222" y="1230489"/>
            <a:ext cx="8726311" cy="225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5735" y="1546578"/>
            <a:ext cx="817893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Определите систематическое положение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лекарственного растения,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представленного на фотографии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7852" y="1263316"/>
            <a:ext cx="2959767" cy="2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Равнобедренный треугольник 10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58322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"/>
              <a:t>Последующие вопросы категории 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3940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20623" y="0"/>
            <a:ext cx="7972719" cy="1727501"/>
          </a:xfrm>
        </p:spPr>
        <p:txBody>
          <a:bodyPr rtlCol="0"/>
          <a:lstStyle/>
          <a:p>
            <a:pPr algn="ctr" rtl="0"/>
            <a:r>
              <a:rPr lang="ru" dirty="0"/>
              <a:t>Вопрос категории 4 на 10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569128" y="4572000"/>
            <a:ext cx="11178372" cy="1179806"/>
          </a:xfrm>
          <a:solidFill>
            <a:schemeClr val="bg2">
              <a:lumMod val="90000"/>
            </a:schemeClr>
          </a:solidFill>
        </p:spPr>
        <p:txBody>
          <a:bodyPr rtlCol="0"/>
          <a:lstStyle/>
          <a:p>
            <a:r>
              <a:rPr lang="ru-RU" dirty="0" smtClean="0"/>
              <a:t>Ответ: 3 - </a:t>
            </a:r>
            <a:r>
              <a:rPr lang="ru-RU" b="1" dirty="0" smtClean="0"/>
              <a:t> </a:t>
            </a:r>
            <a:r>
              <a:rPr lang="ru-RU" dirty="0" smtClean="0"/>
              <a:t>Залить горячей водой и настоять в </a:t>
            </a:r>
            <a:r>
              <a:rPr lang="ru-RU" dirty="0" smtClean="0"/>
              <a:t>термосе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028266" y="5900385"/>
            <a:ext cx="1197046" cy="781394"/>
          </a:xfrm>
        </p:spPr>
        <p:txBody>
          <a:bodyPr rtlCol="0"/>
          <a:lstStyle/>
          <a:p>
            <a:pPr rtl="0"/>
            <a:r>
              <a:rPr lang="ru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63988" y="5889095"/>
            <a:ext cx="3235211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>
                <a:solidFill>
                  <a:schemeClr val="tx1"/>
                </a:solidFill>
              </a:rPr>
              <a:t>Категория 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s://avatars.mds.yandex.net/get-zen_doc/964926/pub_5be90e7a08fa0700ad1e8877_5be90ebdc5937400aa07c540/scale_1200"/>
          <p:cNvPicPr>
            <a:picLocks noChangeAspect="1" noChangeArrowheads="1"/>
          </p:cNvPicPr>
          <p:nvPr/>
        </p:nvPicPr>
        <p:blipFill>
          <a:blip r:embed="rId2"/>
          <a:srcRect t="405" b="405"/>
          <a:stretch/>
        </p:blipFill>
        <p:spPr bwMode="auto">
          <a:xfrm>
            <a:off x="8501876" y="1377244"/>
            <a:ext cx="3261241" cy="24398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7644" y="3951111"/>
            <a:ext cx="358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Гриб березовая чага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5733" y="1354666"/>
            <a:ext cx="78232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Выберите правильный порядок приготовления</a:t>
            </a:r>
          </a:p>
          <a:p>
            <a:r>
              <a:rPr lang="ru-RU" sz="2800" dirty="0" smtClean="0"/>
              <a:t> чая из порошка этого гриба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889" y="2427111"/>
            <a:ext cx="777804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Залить холодной водой и довести до кипения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Залить горячей водой и прокипятить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/>
              <a:t>Залить горячей водой и настоять в термосе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02861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127022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4 на 20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1104900" y="3929975"/>
            <a:ext cx="6266745" cy="164361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/>
          <a:p>
            <a:pPr marL="514350" indent="-514350"/>
            <a:r>
              <a:rPr lang="ru" dirty="0" smtClean="0"/>
              <a:t>Ответ:1 - </a:t>
            </a:r>
            <a:r>
              <a:rPr lang="ru-RU" b="1" dirty="0" smtClean="0"/>
              <a:t>Витаминов С </a:t>
            </a:r>
            <a:r>
              <a:rPr lang="ru-RU" b="1" dirty="0" smtClean="0"/>
              <a:t>и </a:t>
            </a:r>
            <a:r>
              <a:rPr lang="ru-RU" b="1" dirty="0" smtClean="0"/>
              <a:t>Р</a:t>
            </a:r>
            <a:endParaRPr lang="ru-RU" b="1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220177" y="5900385"/>
            <a:ext cx="971268" cy="781394"/>
          </a:xfrm>
        </p:spPr>
        <p:txBody>
          <a:bodyPr rtlCol="0"/>
          <a:lstStyle/>
          <a:p>
            <a:pPr rtl="0"/>
            <a:r>
              <a:rPr lang="ru" dirty="0"/>
              <a:t>20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425231" y="5838295"/>
            <a:ext cx="2975567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4</a:t>
            </a:r>
            <a:endParaRPr lang="en-US" dirty="0"/>
          </a:p>
        </p:txBody>
      </p:sp>
      <p:pic>
        <p:nvPicPr>
          <p:cNvPr id="6" name="Picture 2" descr="https://mtdata.ru/u24/photoCA3D/20502845572-0/original.jpg"/>
          <p:cNvPicPr>
            <a:picLocks noChangeAspect="1" noChangeArrowheads="1"/>
          </p:cNvPicPr>
          <p:nvPr/>
        </p:nvPicPr>
        <p:blipFill>
          <a:blip r:embed="rId3" cstate="print"/>
          <a:srcRect t="130" b="129"/>
          <a:stretch/>
        </p:blipFill>
        <p:spPr bwMode="auto">
          <a:xfrm>
            <a:off x="7934149" y="2206270"/>
            <a:ext cx="3631881" cy="2717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38577" y="1512710"/>
            <a:ext cx="640252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Выберите один правильный ответ</a:t>
            </a:r>
          </a:p>
          <a:p>
            <a:r>
              <a:rPr lang="ru-RU" sz="2800" dirty="0" smtClean="0"/>
              <a:t>Плоды шиповника является источником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Витаминов С и 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Витаминов А и 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Витаминов Е и В</a:t>
            </a:r>
            <a:endParaRPr lang="ru-RU" sz="28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216900" y="5003800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Плоды шиповника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269309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867378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4 на 30 баллов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807200" y="5900385"/>
            <a:ext cx="1828800" cy="781394"/>
          </a:xfrm>
        </p:spPr>
        <p:txBody>
          <a:bodyPr rtlCol="0"/>
          <a:lstStyle/>
          <a:p>
            <a:pPr rtl="0"/>
            <a:r>
              <a:rPr lang="ru" dirty="0"/>
              <a:t>30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16500" y="5900384"/>
            <a:ext cx="40866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0242" y="1222744"/>
            <a:ext cx="11851758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Это лекарственное растение очень горькое.</a:t>
            </a:r>
          </a:p>
          <a:p>
            <a:r>
              <a:rPr lang="ru-RU" sz="2800" dirty="0" smtClean="0"/>
              <a:t> Его добавляют в напитки под названием «Вермут</a:t>
            </a:r>
            <a:r>
              <a:rPr lang="ru-RU" sz="2800" dirty="0" smtClean="0"/>
              <a:t>» (напиток победителей).</a:t>
            </a:r>
            <a:endParaRPr lang="ru-RU" sz="2800" dirty="0" smtClean="0"/>
          </a:p>
          <a:p>
            <a:r>
              <a:rPr lang="ru-RU" sz="2800" dirty="0" smtClean="0"/>
              <a:t>В древней Греции  – </a:t>
            </a:r>
            <a:r>
              <a:rPr lang="ru-RU" sz="2800" dirty="0" smtClean="0"/>
              <a:t>его </a:t>
            </a:r>
            <a:r>
              <a:rPr lang="ru-RU" sz="2800" dirty="0" err="1" smtClean="0"/>
              <a:t>приподносили</a:t>
            </a:r>
            <a:r>
              <a:rPr lang="ru-RU" sz="2800" dirty="0" smtClean="0"/>
              <a:t> </a:t>
            </a:r>
            <a:r>
              <a:rPr lang="ru-RU" sz="2800" dirty="0" smtClean="0"/>
              <a:t>олимпийцам-победителям.</a:t>
            </a:r>
          </a:p>
          <a:p>
            <a:r>
              <a:rPr lang="ru-RU" sz="2800" dirty="0" err="1" smtClean="0"/>
              <a:t>Сброженный</a:t>
            </a:r>
            <a:r>
              <a:rPr lang="ru-RU" sz="2800" dirty="0" smtClean="0"/>
              <a:t> настой </a:t>
            </a:r>
            <a:r>
              <a:rPr lang="ru-RU" sz="2800" dirty="0" smtClean="0"/>
              <a:t> </a:t>
            </a:r>
            <a:r>
              <a:rPr lang="ru-RU" sz="2800" dirty="0" smtClean="0"/>
              <a:t>хорошо помогал восстанавливать силы, </a:t>
            </a:r>
          </a:p>
          <a:p>
            <a:r>
              <a:rPr lang="ru-RU" sz="2800" dirty="0" smtClean="0"/>
              <a:t>стимулировал все жизненные процессы. </a:t>
            </a:r>
          </a:p>
          <a:p>
            <a:r>
              <a:rPr lang="ru-RU" sz="2800" dirty="0" smtClean="0"/>
              <a:t>Какое </a:t>
            </a:r>
            <a:r>
              <a:rPr lang="ru-RU" sz="2800" dirty="0" smtClean="0"/>
              <a:t>горькое растение </a:t>
            </a:r>
            <a:r>
              <a:rPr lang="ru-RU" sz="2800" dirty="0" smtClean="0"/>
              <a:t>добавляют в «Вермут»</a:t>
            </a:r>
          </a:p>
          <a:p>
            <a:r>
              <a:rPr lang="ru-RU" sz="2800" dirty="0" smtClean="0"/>
              <a:t>1 – чистотел</a:t>
            </a:r>
          </a:p>
          <a:p>
            <a:r>
              <a:rPr lang="ru-RU" sz="2800" dirty="0" smtClean="0"/>
              <a:t>2 – полынь</a:t>
            </a:r>
          </a:p>
          <a:p>
            <a:r>
              <a:rPr lang="ru-RU" sz="2800" dirty="0" smtClean="0"/>
              <a:t>3 – дубовая кора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699" t="11988" r="23207" b="6846"/>
          <a:stretch>
            <a:fillRect/>
          </a:stretch>
        </p:blipFill>
        <p:spPr bwMode="auto">
          <a:xfrm>
            <a:off x="9708814" y="2620040"/>
            <a:ext cx="2305386" cy="25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3797300" y="3652929"/>
            <a:ext cx="6433517" cy="1643610"/>
          </a:xfrm>
        </p:spPr>
        <p:txBody>
          <a:bodyPr rtlCol="0"/>
          <a:lstStyle/>
          <a:p>
            <a:r>
              <a:rPr lang="ru-RU" dirty="0" smtClean="0"/>
              <a:t>Ответ: 2 – </a:t>
            </a:r>
            <a:r>
              <a:rPr lang="ru-RU" dirty="0" smtClean="0"/>
              <a:t>полынь обыкновенная </a:t>
            </a:r>
            <a:endParaRPr lang="ru-RU" dirty="0" smtClean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634184" y="5257800"/>
            <a:ext cx="2557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Artemisia </a:t>
            </a:r>
            <a:r>
              <a:rPr lang="en-US" sz="2800" i="1" dirty="0" err="1" smtClean="0"/>
              <a:t>vulgaris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838602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923823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4 на 40 баллов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756400" y="5900385"/>
            <a:ext cx="2082800" cy="781394"/>
          </a:xfrm>
        </p:spPr>
        <p:txBody>
          <a:bodyPr rtlCol="0"/>
          <a:lstStyle/>
          <a:p>
            <a:pPr rtl="0"/>
            <a:r>
              <a:rPr lang="ru" dirty="0"/>
              <a:t>40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65700" y="5900384"/>
            <a:ext cx="41374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208" y="1171254"/>
            <a:ext cx="11996792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блокадном Ленинграде фашисты прогнозировали авитаминоз по витамину С (цингу) при отсутствии полноценного питания.  Но этого не произошло, так как среди населения распространили рецепты приготовления витаминного напитка , богатого этим витамином. </a:t>
            </a:r>
          </a:p>
          <a:p>
            <a:r>
              <a:rPr lang="ru-RU" sz="2800" dirty="0" smtClean="0"/>
              <a:t>Этот напиток  готовили из:</a:t>
            </a:r>
          </a:p>
          <a:p>
            <a:endParaRPr lang="ru-RU" sz="2800" dirty="0" smtClean="0"/>
          </a:p>
          <a:p>
            <a:r>
              <a:rPr lang="ru-RU" sz="2800" dirty="0" smtClean="0"/>
              <a:t>1 – листьев черной смородины</a:t>
            </a:r>
          </a:p>
          <a:p>
            <a:r>
              <a:rPr lang="ru-RU" sz="2800" dirty="0" smtClean="0"/>
              <a:t>2 -  листьев березы</a:t>
            </a:r>
          </a:p>
          <a:p>
            <a:r>
              <a:rPr lang="ru-RU" sz="2800" dirty="0" smtClean="0"/>
              <a:t>3 – листьев сосны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8717539" y="2528888"/>
            <a:ext cx="31527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3178068" y="3995356"/>
            <a:ext cx="7972719" cy="1643610"/>
          </a:xfrm>
        </p:spPr>
        <p:txBody>
          <a:bodyPr rtlCol="0"/>
          <a:lstStyle/>
          <a:p>
            <a:r>
              <a:rPr lang="ru-RU" dirty="0" smtClean="0"/>
              <a:t>Ответ: 3 - листьев сосны (хвои)</a:t>
            </a:r>
            <a:endParaRPr lang="en-US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9252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31911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4 на 50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0" y="3929975"/>
            <a:ext cx="12191999" cy="1643610"/>
          </a:xfrm>
          <a:solidFill>
            <a:schemeClr val="bg2">
              <a:lumMod val="90000"/>
            </a:schemeClr>
          </a:solidFill>
        </p:spPr>
        <p:txBody>
          <a:bodyPr rtlCol="0"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sz="2800" dirty="0" smtClean="0"/>
              <a:t>Покрытосеменные  Двудольные  Сложноцветные  Одуванчик    Одуванчик </a:t>
            </a:r>
          </a:p>
          <a:p>
            <a:pPr fontAlgn="t"/>
            <a:r>
              <a:rPr lang="ru-RU" sz="2800" dirty="0" smtClean="0"/>
              <a:t>                                                                                                                     лекарственный</a:t>
            </a:r>
          </a:p>
          <a:p>
            <a:pPr rtl="0"/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4041422" y="6076606"/>
            <a:ext cx="869668" cy="781394"/>
          </a:xfrm>
        </p:spPr>
        <p:txBody>
          <a:bodyPr rtlCol="0"/>
          <a:lstStyle/>
          <a:p>
            <a:pPr rtl="0"/>
            <a:r>
              <a:rPr lang="ru" dirty="0"/>
              <a:t>50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92698" y="5900384"/>
            <a:ext cx="2844801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4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" y="4007556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977"/>
                <a:gridCol w="1986844"/>
                <a:gridCol w="2664178"/>
                <a:gridCol w="1858682"/>
                <a:gridCol w="2713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Отдел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Семейство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Род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Вид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2222" y="1230489"/>
            <a:ext cx="8726311" cy="225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5735" y="1546578"/>
            <a:ext cx="817893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Определите систематическое положение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лекарственного растения,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представленного на фотографии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5599" y="1219201"/>
            <a:ext cx="2754489" cy="225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Равнобедренный треугольник 11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68095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"/>
              <a:t>Последующие вопросы категории 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30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870349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1 на 10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216568" y="3809660"/>
            <a:ext cx="8241632" cy="1643610"/>
          </a:xfrm>
          <a:solidFill>
            <a:schemeClr val="bg2">
              <a:lumMod val="75000"/>
            </a:schemeClr>
          </a:solidFill>
        </p:spPr>
        <p:txBody>
          <a:bodyPr rtlCol="0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Ответ: 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Алое 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620043" y="5911506"/>
            <a:ext cx="1261510" cy="781394"/>
          </a:xfrm>
        </p:spPr>
        <p:txBody>
          <a:bodyPr rtlCol="0"/>
          <a:lstStyle/>
          <a:p>
            <a:pPr rtl="0"/>
            <a:r>
              <a:rPr lang="ru" dirty="0"/>
              <a:t>10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181588" y="5924206"/>
            <a:ext cx="3029338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455821"/>
            <a:ext cx="8193505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простуде в нос можно закапать сок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Лимона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Алое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Малины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6398" y="1240020"/>
            <a:ext cx="2160336" cy="1215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6398" y="2545126"/>
            <a:ext cx="2160000" cy="14408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 t="18947"/>
          <a:stretch>
            <a:fillRect/>
          </a:stretch>
        </p:blipFill>
        <p:spPr bwMode="auto">
          <a:xfrm>
            <a:off x="9176398" y="4075889"/>
            <a:ext cx="2160000" cy="13064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917451" y="-110167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1 на 20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6094589" y="4730075"/>
            <a:ext cx="6097411" cy="1643610"/>
          </a:xfrm>
        </p:spPr>
        <p:txBody>
          <a:bodyPr rtlCol="0"/>
          <a:lstStyle/>
          <a:p>
            <a:pPr rtl="0"/>
            <a:r>
              <a:rPr lang="ru-RU" dirty="0" smtClean="0"/>
              <a:t>О</a:t>
            </a:r>
            <a:r>
              <a:rPr lang="ru" dirty="0" smtClean="0"/>
              <a:t>твет: 2 – ромашка аптечная 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7632700" y="5900385"/>
            <a:ext cx="901700" cy="781394"/>
          </a:xfrm>
        </p:spPr>
        <p:txBody>
          <a:bodyPr rtlCol="0"/>
          <a:lstStyle/>
          <a:p>
            <a:pPr rtl="0"/>
            <a:r>
              <a:rPr lang="ru" dirty="0"/>
              <a:t>20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41900" y="5900384"/>
            <a:ext cx="40612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1</a:t>
            </a:r>
            <a:endParaRPr lang="en-US" dirty="0"/>
          </a:p>
        </p:txBody>
      </p:sp>
      <p:pic>
        <p:nvPicPr>
          <p:cNvPr id="40962" name="Picture 2" descr="https://shampunka.ru/wa-data/public/shop/products/06/08/806/images/709/709.970.jpg"/>
          <p:cNvPicPr>
            <a:picLocks noChangeAspect="1" noChangeArrowheads="1"/>
          </p:cNvPicPr>
          <p:nvPr/>
        </p:nvPicPr>
        <p:blipFill>
          <a:blip r:embed="rId3"/>
          <a:srcRect l="9317" t="10696" r="24306" b="9283"/>
          <a:stretch>
            <a:fillRect/>
          </a:stretch>
        </p:blipFill>
        <p:spPr bwMode="auto">
          <a:xfrm>
            <a:off x="6340785" y="2784066"/>
            <a:ext cx="2105635" cy="1980000"/>
          </a:xfrm>
          <a:prstGeom prst="rect">
            <a:avLst/>
          </a:prstGeom>
          <a:noFill/>
        </p:spPr>
      </p:pic>
      <p:pic>
        <p:nvPicPr>
          <p:cNvPr id="40964" name="Picture 4" descr="https://cf.ppt-online.org/files1/slide/b/bRyVendo2TGc1WSQLlxjIZPt9XfugsCY4qFzvErUBK/slide-40.jpg"/>
          <p:cNvPicPr>
            <a:picLocks noChangeAspect="1" noChangeArrowheads="1"/>
          </p:cNvPicPr>
          <p:nvPr/>
        </p:nvPicPr>
        <p:blipFill>
          <a:blip r:embed="rId4"/>
          <a:srcRect l="11118" t="15092" r="16827"/>
          <a:stretch>
            <a:fillRect/>
          </a:stretch>
        </p:blipFill>
        <p:spPr bwMode="auto">
          <a:xfrm>
            <a:off x="9002536" y="2793119"/>
            <a:ext cx="2307881" cy="1955550"/>
          </a:xfrm>
          <a:prstGeom prst="rect">
            <a:avLst/>
          </a:prstGeom>
          <a:noFill/>
        </p:spPr>
      </p:pic>
      <p:pic>
        <p:nvPicPr>
          <p:cNvPr id="40966" name="Picture 6" descr="https://sun9-35.userapi.com/impf/c639726/v639726918/2c8bb/Xo-SgGeWXTY.jpg?size=1200x800&amp;quality=96&amp;sign=a2ee4b7709abfedc2ab71161b4a5b67d&amp;c_uniq_tag=6LOm38FcPWdHxzjcUwg1vuEFfuzWuwo4SoGpKGkbvKg&amp;type=album"/>
          <p:cNvPicPr>
            <a:picLocks noChangeAspect="1" noChangeArrowheads="1"/>
          </p:cNvPicPr>
          <p:nvPr/>
        </p:nvPicPr>
        <p:blipFill>
          <a:blip r:embed="rId5" cstate="print"/>
          <a:srcRect r="36123"/>
          <a:stretch>
            <a:fillRect/>
          </a:stretch>
        </p:blipFill>
        <p:spPr bwMode="auto">
          <a:xfrm>
            <a:off x="3648324" y="2784064"/>
            <a:ext cx="2069598" cy="20460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4444" y="1149790"/>
            <a:ext cx="11947556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ромашки аптечной (лекарственной) цветоложе выпуклой формы. </a:t>
            </a:r>
          </a:p>
          <a:p>
            <a:r>
              <a:rPr lang="ru-RU" sz="3200" dirty="0" smtClean="0"/>
              <a:t>Определите на какой фотографии представлено растение, которое  можно использовать, как лекарственное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775200"/>
            <a:ext cx="7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1                                  2                              3</a:t>
            </a:r>
            <a:endParaRPr lang="ru-RU" sz="2800" b="1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95124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148189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1 на 30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1993901" y="3752175"/>
            <a:ext cx="8568208" cy="1643610"/>
          </a:xfrm>
          <a:solidFill>
            <a:schemeClr val="bg2"/>
          </a:solidFill>
        </p:spPr>
        <p:txBody>
          <a:bodyPr rtlCol="0"/>
          <a:lstStyle/>
          <a:p>
            <a:r>
              <a:rPr lang="ru-RU" dirty="0" smtClean="0"/>
              <a:t>О</a:t>
            </a:r>
            <a:r>
              <a:rPr lang="ru" dirty="0" smtClean="0"/>
              <a:t>твет: 1 - </a:t>
            </a:r>
            <a:r>
              <a:rPr lang="ru-RU" dirty="0" smtClean="0"/>
              <a:t>Цветки календулы</a:t>
            </a:r>
          </a:p>
          <a:p>
            <a:pPr rtl="0"/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7217124" y="6076606"/>
            <a:ext cx="1897666" cy="781394"/>
          </a:xfrm>
        </p:spPr>
        <p:txBody>
          <a:bodyPr rtlCol="0"/>
          <a:lstStyle/>
          <a:p>
            <a:pPr rtl="0"/>
            <a:r>
              <a:rPr lang="ru" dirty="0"/>
              <a:t>30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02200" y="5900384"/>
            <a:ext cx="40993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1400" y="1181100"/>
            <a:ext cx="1054100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 воспалении горла  для полоскания можно приготовить настой из календулы. Для настоя используют: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Цветки календулы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Листья календулы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Плоды календулы   </a:t>
            </a:r>
            <a:endParaRPr lang="ru-RU" sz="3200" dirty="0"/>
          </a:p>
        </p:txBody>
      </p:sp>
      <p:pic>
        <p:nvPicPr>
          <p:cNvPr id="38914" name="Picture 2" descr="https://koffkindom.ru/wp-content/uploads/2016/02/%D0%9A%D0%B0%D0%BB%D0%B5%D0%BD%D0%B4%D1%83%D0%BB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399" y="2311400"/>
            <a:ext cx="3914775" cy="2611155"/>
          </a:xfrm>
          <a:prstGeom prst="rect">
            <a:avLst/>
          </a:prstGeom>
          <a:noFill/>
        </p:spPr>
      </p:pic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180914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478389" y="-157949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1 на 40 баллов</a:t>
            </a:r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4430889" y="4691975"/>
            <a:ext cx="8078611" cy="1643610"/>
          </a:xfrm>
        </p:spPr>
        <p:txBody>
          <a:bodyPr rtlCol="0"/>
          <a:lstStyle/>
          <a:p>
            <a:r>
              <a:rPr lang="ru-RU" sz="3600" dirty="0" smtClean="0"/>
              <a:t>О</a:t>
            </a:r>
            <a:r>
              <a:rPr lang="ru" sz="3600" dirty="0" smtClean="0"/>
              <a:t>твет: 3 - </a:t>
            </a:r>
            <a:r>
              <a:rPr lang="ru-RU" sz="3600" dirty="0" smtClean="0"/>
              <a:t>зверобой продырявленный</a:t>
            </a:r>
            <a:r>
              <a:rPr lang="ru" sz="3600" dirty="0" smtClean="0"/>
              <a:t> </a:t>
            </a:r>
            <a:endParaRPr lang="en-US" sz="360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6658324" y="5924206"/>
            <a:ext cx="1897666" cy="781394"/>
          </a:xfrm>
        </p:spPr>
        <p:txBody>
          <a:bodyPr rtlCol="0"/>
          <a:lstStyle/>
          <a:p>
            <a:pPr rtl="0"/>
            <a:r>
              <a:rPr lang="ru" dirty="0"/>
              <a:t>40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65700" y="5900384"/>
            <a:ext cx="41374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1</a:t>
            </a:r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6050" y="1282700"/>
            <a:ext cx="286012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3200" y="1219200"/>
            <a:ext cx="8826500" cy="40318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Это лекарственное растение оказывает противовоспалительное действие при любых заболеваниях внутренних или наружных органов.</a:t>
            </a:r>
          </a:p>
          <a:p>
            <a:r>
              <a:rPr lang="ru-RU" sz="3200" dirty="0" smtClean="0"/>
              <a:t>В его названии звучат слова: </a:t>
            </a:r>
            <a:r>
              <a:rPr lang="ru-RU" sz="3200" dirty="0" smtClean="0"/>
              <a:t>дыра, бой, зверь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r>
              <a:rPr lang="ru-RU" sz="3200" dirty="0" smtClean="0"/>
              <a:t>1 – </a:t>
            </a:r>
            <a:r>
              <a:rPr lang="ru-RU" sz="3200" dirty="0" err="1" smtClean="0"/>
              <a:t>тысячезверник</a:t>
            </a:r>
            <a:r>
              <a:rPr lang="ru-RU" sz="3200" dirty="0" smtClean="0"/>
              <a:t> дырявый</a:t>
            </a:r>
          </a:p>
          <a:p>
            <a:r>
              <a:rPr lang="ru-RU" sz="3200" dirty="0" smtClean="0"/>
              <a:t>2 – </a:t>
            </a:r>
            <a:r>
              <a:rPr lang="ru-RU" sz="3200" dirty="0" err="1" smtClean="0"/>
              <a:t>бойлиголов</a:t>
            </a:r>
            <a:r>
              <a:rPr lang="ru-RU" sz="3200" dirty="0" smtClean="0"/>
              <a:t> дырчатый</a:t>
            </a:r>
          </a:p>
          <a:p>
            <a:r>
              <a:rPr lang="ru-RU" sz="3200" dirty="0" smtClean="0"/>
              <a:t>3 – зверобой продырявленный     </a:t>
            </a:r>
            <a:endParaRPr lang="ru-RU" sz="32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49731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2222" y="1230489"/>
            <a:ext cx="8726311" cy="2257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048000" y="0"/>
            <a:ext cx="7972719" cy="1727501"/>
          </a:xfrm>
        </p:spPr>
        <p:txBody>
          <a:bodyPr rtlCol="0"/>
          <a:lstStyle/>
          <a:p>
            <a:pPr rtl="0"/>
            <a:r>
              <a:rPr lang="ru" dirty="0"/>
              <a:t>Вопрос категории 1 на 50 баллов</a:t>
            </a:r>
            <a:endParaRPr lang="en-US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>
          <a:xfrm>
            <a:off x="3894666" y="5934252"/>
            <a:ext cx="1140601" cy="781394"/>
          </a:xfrm>
        </p:spPr>
        <p:txBody>
          <a:bodyPr rtlCol="0"/>
          <a:lstStyle/>
          <a:p>
            <a:pPr rtl="0"/>
            <a:r>
              <a:rPr lang="ru" dirty="0"/>
              <a:t>50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67300" y="5900384"/>
            <a:ext cx="4035830" cy="781394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Категория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735" y="1546578"/>
            <a:ext cx="8178938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Определите систематическое положение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лекарственного растения,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представленного на фотографии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4"/>
          </p:nvPr>
        </p:nvSpPr>
        <p:spPr>
          <a:xfrm>
            <a:off x="0" y="3929975"/>
            <a:ext cx="12191999" cy="1643610"/>
          </a:xfrm>
          <a:solidFill>
            <a:schemeClr val="bg2">
              <a:lumMod val="90000"/>
            </a:schemeClr>
          </a:solidFill>
        </p:spPr>
        <p:txBody>
          <a:bodyPr rtlCol="0"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r>
              <a:rPr lang="ru-RU" sz="2800" dirty="0" smtClean="0"/>
              <a:t>Покрытосеменные  Двудольные  Сложноцветные  Ромашка       Ромашка  аптечная                            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" y="4007556"/>
          <a:ext cx="121919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977"/>
                <a:gridCol w="1986844"/>
                <a:gridCol w="2664178"/>
                <a:gridCol w="1858682"/>
                <a:gridCol w="27133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Отдел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Класс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Семейство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Род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Вид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s://mykaleidoscope.ru/uploads/posts/2020-08/1596559447_13-p-lekarstvennaya-romashka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9" y="1363871"/>
            <a:ext cx="2803359" cy="2016234"/>
          </a:xfrm>
          <a:prstGeom prst="rect">
            <a:avLst/>
          </a:prstGeom>
          <a:noFill/>
        </p:spPr>
      </p:pic>
      <p:sp>
        <p:nvSpPr>
          <p:cNvPr id="11" name="Равнобедренный треугольник 10"/>
          <p:cNvSpPr/>
          <p:nvPr/>
        </p:nvSpPr>
        <p:spPr>
          <a:xfrm rot="16200000" flipH="1">
            <a:off x="1079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03300" y="609600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← Возврат</a:t>
            </a:r>
            <a:endParaRPr lang="ru-RU" sz="2800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1131550" y="6013450"/>
            <a:ext cx="977900" cy="711200"/>
          </a:xfrm>
          <a:prstGeom prst="triangle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486900" y="60960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Ответ</a:t>
            </a:r>
            <a:r>
              <a:rPr lang="ru-RU" sz="2800" dirty="0" smtClean="0">
                <a:latin typeface="Calibri"/>
                <a:cs typeface="Calibri"/>
              </a:rPr>
              <a:t>→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02153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"/>
              <a:t>Последующие вопросы категории 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5973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Game Bo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8496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Game Bo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8496B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FC00E-C489-4259-99E0-267048C28A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299427-726D-49EB-A458-2AD845CE1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F3CCA7-F4B0-4CD0-A273-908584A054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1204</Words>
  <Application>Microsoft Office PowerPoint</Application>
  <PresentationFormat>Произвольный</PresentationFormat>
  <Paragraphs>309</Paragraphs>
  <Slides>26</Slides>
  <Notes>20</Notes>
  <HiddenSlides>24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Лекарственные растения для жизни  учимся распознавать и применять</vt:lpstr>
      <vt:lpstr>Слайд 2</vt:lpstr>
      <vt:lpstr>Последующие вопросы категории 1</vt:lpstr>
      <vt:lpstr>Категория 1</vt:lpstr>
      <vt:lpstr>Категория 1</vt:lpstr>
      <vt:lpstr>Категория 1</vt:lpstr>
      <vt:lpstr>Категория 1</vt:lpstr>
      <vt:lpstr>Категория 1</vt:lpstr>
      <vt:lpstr>Последующие вопросы категории 2</vt:lpstr>
      <vt:lpstr>Категория 2</vt:lpstr>
      <vt:lpstr>Категория 2</vt:lpstr>
      <vt:lpstr>Категория 2</vt:lpstr>
      <vt:lpstr>Категория 2</vt:lpstr>
      <vt:lpstr>Категория 2</vt:lpstr>
      <vt:lpstr>Последующие вопросы категории 3</vt:lpstr>
      <vt:lpstr>Категория 3</vt:lpstr>
      <vt:lpstr>Категория 3</vt:lpstr>
      <vt:lpstr>Категория 3</vt:lpstr>
      <vt:lpstr>Категория 3</vt:lpstr>
      <vt:lpstr>Категория 3</vt:lpstr>
      <vt:lpstr>Последующие вопросы категории 4</vt:lpstr>
      <vt:lpstr>Категория 4</vt:lpstr>
      <vt:lpstr>Категория 4</vt:lpstr>
      <vt:lpstr>Категория 4</vt:lpstr>
      <vt:lpstr>Категория 4</vt:lpstr>
      <vt:lpstr>Категория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2012-12-17T01:40:20Z</dcterms:created>
  <dcterms:modified xsi:type="dcterms:W3CDTF">2023-06-05T06:12:35Z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